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30" autoAdjust="0"/>
    <p:restoredTop sz="99307" autoAdjust="0"/>
  </p:normalViewPr>
  <p:slideViewPr>
    <p:cSldViewPr>
      <p:cViewPr varScale="1">
        <p:scale>
          <a:sx n="96" d="100"/>
          <a:sy n="96" d="100"/>
        </p:scale>
        <p:origin x="-3992" y="-1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5AE38-24BA-4AD7-A3D6-290285CB9647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B1C85-509D-4AA1-A7E5-9B04FB2E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0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0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9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4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3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4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2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6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D8E7-DDB5-4C0A-8C08-C12F6DBD543A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A7A3-4B35-4259-8864-78FB0E65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4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microsoft.com/office/2007/relationships/hdphoto" Target="../media/hdphoto1.wdp"/><Relationship Id="rId8" Type="http://schemas.openxmlformats.org/officeDocument/2006/relationships/image" Target="../media/image6.png"/><Relationship Id="rId9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kings-history.com/viking-helmets/" TargetMode="External"/><Relationship Id="rId4" Type="http://schemas.openxmlformats.org/officeDocument/2006/relationships/hyperlink" Target="https://www.google.it/search?q=viking+helmets&amp;um=1&amp;ie=UTF-8&amp;hl=en&amp;tbm=isch&amp;source=og&amp;sa=N&amp;tab=wi&amp;ei=FHFAUrykEpDg7QawhIDABw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hurstwic.org/history/articles/manufacturing/text/viking_helmet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01165" y="2743200"/>
            <a:ext cx="3332393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3312" r="2139" b="2650"/>
          <a:stretch/>
        </p:blipFill>
        <p:spPr bwMode="auto">
          <a:xfrm>
            <a:off x="0" y="0"/>
            <a:ext cx="6936194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8051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lonna MT" panose="04020805060202030203" pitchFamily="82" charset="0"/>
              </a:rPr>
              <a:t>The Time Traveler </a:t>
            </a:r>
            <a:endParaRPr lang="en-US" sz="4000" dirty="0">
              <a:latin typeface="Colonna MT" panose="04020805060202030203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5373738"/>
            <a:ext cx="3048000" cy="3770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i="1" dirty="0" smtClean="0">
                <a:latin typeface="Modern No. 20"/>
                <a:cs typeface="Modern No. 20"/>
              </a:rPr>
              <a:t>Breaking News: </a:t>
            </a:r>
          </a:p>
          <a:p>
            <a:r>
              <a:rPr lang="it-IT" sz="1700" dirty="0" smtClean="0">
                <a:latin typeface="Modern No. 20"/>
                <a:cs typeface="Modern No. 20"/>
              </a:rPr>
              <a:t>Most </a:t>
            </a:r>
            <a:r>
              <a:rPr lang="it-IT" sz="1700" dirty="0">
                <a:latin typeface="Modern No. 20"/>
                <a:cs typeface="Modern No. 20"/>
              </a:rPr>
              <a:t>people will probably </a:t>
            </a:r>
            <a:r>
              <a:rPr lang="it-IT" sz="1700" dirty="0" smtClean="0">
                <a:latin typeface="Modern No. 20"/>
                <a:cs typeface="Modern No. 20"/>
              </a:rPr>
              <a:t>visualize a Viking helmet </a:t>
            </a:r>
            <a:r>
              <a:rPr lang="it-IT" sz="1700" dirty="0">
                <a:latin typeface="Modern No. 20"/>
                <a:cs typeface="Modern No. 20"/>
              </a:rPr>
              <a:t>with horns or even </a:t>
            </a:r>
            <a:r>
              <a:rPr lang="it-IT" sz="1700" dirty="0" smtClean="0">
                <a:latin typeface="Modern No. 20"/>
                <a:cs typeface="Modern No. 20"/>
              </a:rPr>
              <a:t>wings. This past week </a:t>
            </a:r>
            <a:r>
              <a:rPr lang="en-US" sz="1700" dirty="0" smtClean="0">
                <a:latin typeface="Modern No. 20"/>
                <a:cs typeface="Modern No. 20"/>
              </a:rPr>
              <a:t>Researchers conducted research to sum up the confusion. They  </a:t>
            </a:r>
            <a:r>
              <a:rPr lang="en-US" sz="1700" dirty="0" smtClean="0">
                <a:latin typeface="Modern No. 20"/>
                <a:cs typeface="Modern No. 20"/>
              </a:rPr>
              <a:t>have concluded that a “real” Viking helmet is a </a:t>
            </a:r>
            <a:r>
              <a:rPr lang="en-US" sz="1700" dirty="0">
                <a:latin typeface="Modern No. 20"/>
                <a:cs typeface="Modern No. 20"/>
              </a:rPr>
              <a:t>bowl with a prominent nose guard, as shown in the photo of </a:t>
            </a:r>
            <a:r>
              <a:rPr lang="en-US" sz="1700" dirty="0" smtClean="0">
                <a:latin typeface="Modern No. 20"/>
                <a:cs typeface="Modern No. 20"/>
              </a:rPr>
              <a:t>above. Therefore: </a:t>
            </a:r>
            <a:r>
              <a:rPr lang="en-US" sz="1700" b="1" dirty="0">
                <a:latin typeface="Modern No. 20"/>
                <a:cs typeface="Modern No. 20"/>
              </a:rPr>
              <a:t>Viking helmets had no horns. </a:t>
            </a:r>
            <a:r>
              <a:rPr lang="en-US" sz="1700" dirty="0">
                <a:latin typeface="Modern No. 20"/>
                <a:cs typeface="Modern No. 20"/>
              </a:rPr>
              <a:t>There is no evidence that Viking era helmets ever had horns</a:t>
            </a:r>
            <a:r>
              <a:rPr lang="en-US" sz="1700" dirty="0" smtClean="0">
                <a:latin typeface="Modern No. 20"/>
                <a:cs typeface="Modern No. 2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3" y="1676400"/>
            <a:ext cx="6858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00" dirty="0" smtClean="0">
                <a:latin typeface="Modern No. 20" panose="02070704070505020303" pitchFamily="18" charset="0"/>
              </a:rPr>
              <a:t>Helmets without Horns?</a:t>
            </a:r>
            <a:endParaRPr lang="en-US" sz="5300" dirty="0">
              <a:latin typeface="Modern No. 20" panose="020707040705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5420" y="0"/>
            <a:ext cx="73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990600"/>
            <a:ext cx="3262361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447800" y="914400"/>
            <a:ext cx="39624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By: Karrington </a:t>
            </a:r>
            <a:r>
              <a:rPr lang="en-US" sz="1600" dirty="0" smtClean="0"/>
              <a:t>Evans</a:t>
            </a:r>
          </a:p>
          <a:p>
            <a:pPr algn="ctr"/>
            <a:r>
              <a:rPr lang="en-US" sz="1600" dirty="0" smtClean="0"/>
              <a:t>Viking Civilization: 8000 </a:t>
            </a:r>
            <a:r>
              <a:rPr lang="en-US" sz="1600" dirty="0"/>
              <a:t>B.C to A.D. 900</a:t>
            </a:r>
            <a:r>
              <a:rPr lang="en-US" sz="1600" dirty="0" smtClean="0"/>
              <a:t>)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429001" y="2801560"/>
            <a:ext cx="3372928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4800600"/>
            <a:ext cx="2103646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05200" y="6858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14500" y="4110335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2743200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latin typeface="Modern No. 20"/>
                <a:cs typeface="Modern No. 20"/>
              </a:rPr>
              <a:t>Further</a:t>
            </a:r>
            <a:r>
              <a:rPr lang="it-IT" sz="1600" dirty="0" smtClean="0">
                <a:latin typeface="Modern No. 20"/>
                <a:cs typeface="Modern No. 20"/>
              </a:rPr>
              <a:t> </a:t>
            </a:r>
            <a:r>
              <a:rPr lang="it-IT" sz="1600" dirty="0" err="1" smtClean="0">
                <a:latin typeface="Modern No. 20"/>
                <a:cs typeface="Modern No. 20"/>
              </a:rPr>
              <a:t>reaserach</a:t>
            </a:r>
            <a:r>
              <a:rPr lang="it-IT" sz="1600" dirty="0" smtClean="0">
                <a:latin typeface="Modern No. 20"/>
                <a:cs typeface="Modern No. 20"/>
              </a:rPr>
              <a:t> </a:t>
            </a:r>
            <a:r>
              <a:rPr lang="it-IT" sz="1600" dirty="0" err="1" smtClean="0">
                <a:latin typeface="Modern No. 20"/>
                <a:cs typeface="Modern No. 20"/>
              </a:rPr>
              <a:t>was</a:t>
            </a:r>
            <a:r>
              <a:rPr lang="it-IT" sz="1600" dirty="0" smtClean="0">
                <a:latin typeface="Modern No. 20"/>
                <a:cs typeface="Modern No. 20"/>
              </a:rPr>
              <a:t> </a:t>
            </a:r>
            <a:r>
              <a:rPr lang="it-IT" sz="1600" dirty="0" err="1" smtClean="0">
                <a:latin typeface="Modern No. 20"/>
                <a:cs typeface="Modern No. 20"/>
              </a:rPr>
              <a:t>concluded</a:t>
            </a:r>
            <a:r>
              <a:rPr lang="it-IT" sz="1600" dirty="0" smtClean="0">
                <a:latin typeface="Modern No. 20"/>
                <a:cs typeface="Modern No. 20"/>
              </a:rPr>
              <a:t>; </a:t>
            </a:r>
            <a:r>
              <a:rPr lang="it-IT" sz="1600" dirty="0" smtClean="0">
                <a:latin typeface="Modern No. 20"/>
                <a:cs typeface="Modern No. 20"/>
              </a:rPr>
              <a:t>“Most </a:t>
            </a:r>
            <a:r>
              <a:rPr lang="it-IT" sz="1600" dirty="0">
                <a:latin typeface="Modern No. 20"/>
                <a:cs typeface="Modern No. 20"/>
              </a:rPr>
              <a:t>Viking </a:t>
            </a:r>
            <a:r>
              <a:rPr lang="it-IT" sz="1600" dirty="0" err="1">
                <a:latin typeface="Modern No. 20"/>
                <a:cs typeface="Modern No. 20"/>
              </a:rPr>
              <a:t>warriors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were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simple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farmers</a:t>
            </a:r>
            <a:r>
              <a:rPr lang="it-IT" sz="1600" dirty="0">
                <a:latin typeface="Modern No. 20"/>
                <a:cs typeface="Modern No. 20"/>
              </a:rPr>
              <a:t> and </a:t>
            </a:r>
            <a:r>
              <a:rPr lang="it-IT" sz="1600" dirty="0" err="1">
                <a:latin typeface="Modern No. 20"/>
                <a:cs typeface="Modern No. 20"/>
              </a:rPr>
              <a:t>did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not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have</a:t>
            </a:r>
            <a:r>
              <a:rPr lang="it-IT" sz="1600" dirty="0">
                <a:latin typeface="Modern No. 20"/>
                <a:cs typeface="Modern No. 20"/>
              </a:rPr>
              <a:t> a </a:t>
            </a:r>
            <a:r>
              <a:rPr lang="it-IT" sz="1600" dirty="0" err="1">
                <a:latin typeface="Modern No. 20"/>
                <a:cs typeface="Modern No. 20"/>
              </a:rPr>
              <a:t>wealthy</a:t>
            </a:r>
            <a:r>
              <a:rPr lang="it-IT" sz="1600" dirty="0">
                <a:latin typeface="Modern No. 20"/>
                <a:cs typeface="Modern No. 20"/>
              </a:rPr>
              <a:t> background</a:t>
            </a:r>
            <a:r>
              <a:rPr lang="it-IT" sz="1600" dirty="0" smtClean="0">
                <a:latin typeface="Modern No. 20"/>
                <a:cs typeface="Modern No. 20"/>
              </a:rPr>
              <a:t>.”  </a:t>
            </a:r>
            <a:r>
              <a:rPr lang="it-IT" sz="1600" dirty="0" err="1">
                <a:latin typeface="Modern No. 20"/>
                <a:cs typeface="Modern No. 20"/>
              </a:rPr>
              <a:t>It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is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therefore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unlikely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that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they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would</a:t>
            </a:r>
            <a:r>
              <a:rPr lang="it-IT" sz="1600" dirty="0">
                <a:latin typeface="Modern No. 20"/>
                <a:cs typeface="Modern No. 20"/>
              </a:rPr>
              <a:t> be </a:t>
            </a:r>
            <a:r>
              <a:rPr lang="it-IT" sz="1600" dirty="0" err="1">
                <a:latin typeface="Modern No. 20"/>
                <a:cs typeface="Modern No. 20"/>
              </a:rPr>
              <a:t>wearing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helmets</a:t>
            </a:r>
            <a:r>
              <a:rPr lang="it-IT" sz="1600" dirty="0">
                <a:latin typeface="Modern No. 20"/>
                <a:cs typeface="Modern No. 20"/>
              </a:rPr>
              <a:t>, </a:t>
            </a:r>
            <a:r>
              <a:rPr lang="it-IT" sz="1600" dirty="0" err="1">
                <a:latin typeface="Modern No. 20"/>
                <a:cs typeface="Modern No. 20"/>
              </a:rPr>
              <a:t>as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they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were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err="1">
                <a:latin typeface="Modern No. 20"/>
                <a:cs typeface="Modern No. 20"/>
              </a:rPr>
              <a:t>expensive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r>
              <a:rPr lang="it-IT" sz="1600" dirty="0" smtClean="0">
                <a:latin typeface="Modern No. 20"/>
                <a:cs typeface="Modern No. 20"/>
              </a:rPr>
              <a:t>to </a:t>
            </a:r>
            <a:r>
              <a:rPr lang="it-IT" sz="1600" dirty="0" err="1" smtClean="0">
                <a:latin typeface="Modern No. 20"/>
                <a:cs typeface="Modern No. 20"/>
              </a:rPr>
              <a:t>buy</a:t>
            </a:r>
            <a:r>
              <a:rPr lang="it-IT" sz="1600" dirty="0" smtClean="0">
                <a:latin typeface="Modern No. 20"/>
                <a:cs typeface="Modern No. 20"/>
              </a:rPr>
              <a:t>,”</a:t>
            </a:r>
            <a:r>
              <a:rPr lang="it-IT" sz="1600" dirty="0" err="1" smtClean="0">
                <a:latin typeface="Modern No. 20"/>
                <a:cs typeface="Modern No. 20"/>
              </a:rPr>
              <a:t>Reasearchers</a:t>
            </a:r>
            <a:r>
              <a:rPr lang="it-IT" sz="1600" dirty="0" smtClean="0">
                <a:latin typeface="Modern No. 20"/>
                <a:cs typeface="Modern No. 20"/>
              </a:rPr>
              <a:t> </a:t>
            </a:r>
            <a:r>
              <a:rPr lang="it-IT" sz="1600" dirty="0" err="1" smtClean="0">
                <a:latin typeface="Modern No. 20"/>
                <a:cs typeface="Modern No. 20"/>
              </a:rPr>
              <a:t>explained</a:t>
            </a:r>
            <a:r>
              <a:rPr lang="it-IT" sz="1600" dirty="0" smtClean="0">
                <a:latin typeface="Modern No. 20"/>
                <a:cs typeface="Modern No. 20"/>
              </a:rPr>
              <a:t>. </a:t>
            </a:r>
            <a:r>
              <a:rPr lang="it-IT" sz="1600" dirty="0" err="1">
                <a:latin typeface="Modern No. 20"/>
                <a:cs typeface="Modern No. 20"/>
              </a:rPr>
              <a:t>Further</a:t>
            </a:r>
            <a:r>
              <a:rPr lang="it-IT" sz="1600" dirty="0">
                <a:latin typeface="Modern No. 20"/>
                <a:cs typeface="Modern No. 20"/>
              </a:rPr>
              <a:t> more</a:t>
            </a:r>
            <a:r>
              <a:rPr lang="it-IT" sz="1600" dirty="0">
                <a:latin typeface="Modern No. 20"/>
                <a:cs typeface="Modern No. 20"/>
              </a:rPr>
              <a:t>, there are </a:t>
            </a:r>
            <a:r>
              <a:rPr lang="it-IT" sz="1600" dirty="0" err="1">
                <a:latin typeface="Modern No. 20"/>
                <a:cs typeface="Modern No. 20"/>
              </a:rPr>
              <a:t>not</a:t>
            </a:r>
            <a:r>
              <a:rPr lang="it-IT" sz="1600" dirty="0">
                <a:latin typeface="Modern No. 20"/>
                <a:cs typeface="Modern No. 20"/>
              </a:rPr>
              <a:t> </a:t>
            </a:r>
            <a:endParaRPr lang="it-IT" sz="1600" dirty="0" smtClean="0">
              <a:latin typeface="Modern No. 20"/>
              <a:cs typeface="Modern No. 2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971800"/>
            <a:ext cx="2971800" cy="23558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429000" y="4724400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 err="1" smtClean="0">
                <a:latin typeface="Modern No. 20"/>
                <a:cs typeface="Modern No. 20"/>
              </a:rPr>
              <a:t>that</a:t>
            </a:r>
            <a:r>
              <a:rPr lang="it-IT" sz="1500" dirty="0" smtClean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many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helmets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today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that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have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survived</a:t>
            </a:r>
            <a:r>
              <a:rPr lang="it-IT" sz="1500" dirty="0">
                <a:latin typeface="Modern No. 20"/>
                <a:cs typeface="Modern No. 20"/>
              </a:rPr>
              <a:t> and </a:t>
            </a:r>
            <a:r>
              <a:rPr lang="it-IT" sz="1500" dirty="0" err="1">
                <a:latin typeface="Modern No. 20"/>
                <a:cs typeface="Modern No. 20"/>
              </a:rPr>
              <a:t>few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burial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mounts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have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contained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helmets</a:t>
            </a:r>
            <a:r>
              <a:rPr lang="it-IT" sz="1500" dirty="0">
                <a:latin typeface="Modern No. 20"/>
                <a:cs typeface="Modern No. 20"/>
              </a:rPr>
              <a:t>. Most </a:t>
            </a:r>
            <a:r>
              <a:rPr lang="it-IT" sz="1500" dirty="0" err="1">
                <a:latin typeface="Modern No. 20"/>
                <a:cs typeface="Modern No. 20"/>
              </a:rPr>
              <a:t>likely</a:t>
            </a:r>
            <a:r>
              <a:rPr lang="it-IT" sz="1500" dirty="0">
                <a:latin typeface="Modern No. 20"/>
                <a:cs typeface="Modern No. 20"/>
              </a:rPr>
              <a:t> the </a:t>
            </a:r>
            <a:r>
              <a:rPr lang="it-IT" sz="1500" dirty="0" err="1">
                <a:latin typeface="Modern No. 20"/>
                <a:cs typeface="Modern No. 20"/>
              </a:rPr>
              <a:t>Vikings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wore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leather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caps</a:t>
            </a:r>
            <a:r>
              <a:rPr lang="it-IT" sz="1500" dirty="0">
                <a:latin typeface="Modern No. 20"/>
                <a:cs typeface="Modern No. 20"/>
              </a:rPr>
              <a:t>, </a:t>
            </a:r>
            <a:r>
              <a:rPr lang="it-IT" sz="1500" dirty="0" err="1">
                <a:latin typeface="Modern No. 20"/>
                <a:cs typeface="Modern No. 20"/>
              </a:rPr>
              <a:t>possibly</a:t>
            </a:r>
            <a:r>
              <a:rPr lang="it-IT" sz="1500" dirty="0">
                <a:latin typeface="Modern No. 20"/>
                <a:cs typeface="Modern No. 20"/>
              </a:rPr>
              <a:t> </a:t>
            </a:r>
            <a:r>
              <a:rPr lang="it-IT" sz="1500" dirty="0" err="1">
                <a:latin typeface="Modern No. 20"/>
                <a:cs typeface="Modern No. 20"/>
              </a:rPr>
              <a:t>enforced</a:t>
            </a:r>
            <a:r>
              <a:rPr lang="it-IT" sz="1500" dirty="0">
                <a:latin typeface="Modern No. 20"/>
                <a:cs typeface="Modern No. 20"/>
              </a:rPr>
              <a:t> with </a:t>
            </a:r>
            <a:r>
              <a:rPr lang="it-IT" sz="1500" dirty="0" smtClean="0">
                <a:latin typeface="Modern No. 20"/>
                <a:cs typeface="Modern No. 20"/>
              </a:rPr>
              <a:t>metal. </a:t>
            </a:r>
            <a:endParaRPr lang="it-IT" sz="15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6858000"/>
            <a:ext cx="3352800" cy="2209800"/>
          </a:xfrm>
          <a:prstGeom prst="rect">
            <a:avLst/>
          </a:prstGeom>
        </p:spPr>
      </p:pic>
      <p:sp>
        <p:nvSpPr>
          <p:cNvPr id="7" name="&quot;No&quot; Symbol 6"/>
          <p:cNvSpPr/>
          <p:nvPr/>
        </p:nvSpPr>
        <p:spPr>
          <a:xfrm>
            <a:off x="3505200" y="6858000"/>
            <a:ext cx="3352800" cy="2286000"/>
          </a:xfrm>
          <a:prstGeom prst="noSmoking">
            <a:avLst>
              <a:gd name="adj" fmla="val 2923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0" y="4572000"/>
            <a:ext cx="14478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67" b="97333" l="9867" r="94400">
                        <a14:foregroundMark x1="37067" y1="68533" x2="37067" y2="68533"/>
                        <a14:foregroundMark x1="37067" y1="65067" x2="37067" y2="65067"/>
                        <a14:backgroundMark x1="34133" y1="63467" x2="34133" y2="63467"/>
                        <a14:backgroundMark x1="59467" y1="73867" x2="59467" y2="73867"/>
                        <a14:backgroundMark x1="42933" y1="16000" x2="42933" y2="16000"/>
                      </a14:backgroundRemoval>
                    </a14:imgEffect>
                  </a14:imgLayer>
                </a14:imgProps>
              </a:ext>
            </a:extLst>
          </a:blip>
          <a:srcRect l="18784" t="4591" r="21238"/>
          <a:stretch/>
        </p:blipFill>
        <p:spPr>
          <a:xfrm>
            <a:off x="5261699" y="4495800"/>
            <a:ext cx="1607165" cy="2444532"/>
          </a:xfrm>
          <a:prstGeom prst="rect">
            <a:avLst/>
          </a:prstGeom>
        </p:spPr>
      </p:pic>
      <p:sp>
        <p:nvSpPr>
          <p:cNvPr id="31" name="&quot;No&quot; Symbol 30"/>
          <p:cNvSpPr/>
          <p:nvPr/>
        </p:nvSpPr>
        <p:spPr>
          <a:xfrm rot="16200000">
            <a:off x="4914900" y="4991100"/>
            <a:ext cx="2286000" cy="1447800"/>
          </a:xfrm>
          <a:prstGeom prst="noSmoking">
            <a:avLst>
              <a:gd name="adj" fmla="val 4244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150186" y="-76200"/>
            <a:ext cx="784013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P. 1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025" name="Picture 102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90800" y="2895600"/>
            <a:ext cx="685800" cy="63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8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6324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"</a:t>
            </a:r>
            <a:r>
              <a:rPr lang="it-IT" dirty="0" err="1"/>
              <a:t>Hurstwic</a:t>
            </a:r>
            <a:r>
              <a:rPr lang="it-IT" dirty="0"/>
              <a:t>: Viking </a:t>
            </a:r>
            <a:r>
              <a:rPr lang="it-IT" dirty="0" err="1"/>
              <a:t>Helmets</a:t>
            </a:r>
            <a:r>
              <a:rPr lang="it-IT" dirty="0"/>
              <a:t>." </a:t>
            </a:r>
            <a:r>
              <a:rPr lang="it-IT" dirty="0" err="1"/>
              <a:t>Hurstwic</a:t>
            </a:r>
            <a:r>
              <a:rPr lang="it-IT" dirty="0"/>
              <a:t>: Viking </a:t>
            </a:r>
            <a:r>
              <a:rPr lang="it-IT" dirty="0" err="1"/>
              <a:t>Helmets</a:t>
            </a:r>
            <a:r>
              <a:rPr lang="it-IT" dirty="0"/>
              <a:t>. N.p., n.d. Web. 23 </a:t>
            </a:r>
            <a:r>
              <a:rPr lang="it-IT" dirty="0" err="1"/>
              <a:t>Sept</a:t>
            </a:r>
            <a:r>
              <a:rPr lang="it-IT" dirty="0"/>
              <a:t>. 2013</a:t>
            </a:r>
            <a:r>
              <a:rPr lang="it-IT" dirty="0" smtClean="0"/>
              <a:t>.   </a:t>
            </a:r>
          </a:p>
          <a:p>
            <a:r>
              <a:rPr lang="it-IT" dirty="0">
                <a:hlinkClick r:id="rId2"/>
              </a:rPr>
              <a:t>http://www.hurstwic.org/history/articles/manufacturing/text/</a:t>
            </a:r>
            <a:r>
              <a:rPr lang="it-IT" dirty="0" smtClean="0">
                <a:hlinkClick r:id="rId2"/>
              </a:rPr>
              <a:t>viking_helmets.htm</a:t>
            </a:r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"</a:t>
            </a:r>
            <a:r>
              <a:rPr lang="it-IT" dirty="0" err="1"/>
              <a:t>Vikings</a:t>
            </a:r>
            <a:r>
              <a:rPr lang="it-IT" dirty="0"/>
              <a:t> </a:t>
            </a:r>
            <a:r>
              <a:rPr lang="it-IT" dirty="0" err="1"/>
              <a:t>History</a:t>
            </a:r>
            <a:r>
              <a:rPr lang="it-IT" dirty="0"/>
              <a:t>." </a:t>
            </a:r>
            <a:r>
              <a:rPr lang="it-IT" dirty="0" err="1"/>
              <a:t>Vikings</a:t>
            </a:r>
            <a:r>
              <a:rPr lang="it-IT" dirty="0"/>
              <a:t> </a:t>
            </a:r>
            <a:r>
              <a:rPr lang="it-IT" dirty="0" err="1"/>
              <a:t>History</a:t>
            </a:r>
            <a:r>
              <a:rPr lang="it-IT" dirty="0"/>
              <a:t>. N.p., n.d. Web. 23 </a:t>
            </a:r>
            <a:r>
              <a:rPr lang="it-IT" dirty="0" err="1"/>
              <a:t>Sept</a:t>
            </a:r>
            <a:r>
              <a:rPr lang="it-IT" dirty="0"/>
              <a:t>. 2013</a:t>
            </a:r>
            <a:r>
              <a:rPr lang="it-IT" dirty="0" smtClean="0"/>
              <a:t>.</a:t>
            </a:r>
          </a:p>
          <a:p>
            <a:r>
              <a:rPr lang="it-IT" dirty="0"/>
              <a:t> </a:t>
            </a:r>
            <a:r>
              <a:rPr lang="it-IT" dirty="0">
                <a:hlinkClick r:id="rId3"/>
              </a:rPr>
              <a:t>http://www.vikings-history.com/viking-helmets</a:t>
            </a:r>
            <a:r>
              <a:rPr lang="it-IT" dirty="0" smtClean="0">
                <a:hlinkClick r:id="rId3"/>
              </a:rPr>
              <a:t>/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Rectangle 3"/>
          <p:cNvSpPr/>
          <p:nvPr/>
        </p:nvSpPr>
        <p:spPr>
          <a:xfrm>
            <a:off x="304800" y="3694837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4"/>
              </a:rPr>
              <a:t>https://www.google.it/search?q=viking+helmets&amp;um=1&amp;ie=UTF-8&amp;hl=en&amp;tbm=isch&amp;source=og&amp;sa=N&amp;tab=wi&amp;ei=</a:t>
            </a:r>
            <a:r>
              <a:rPr lang="it-IT" dirty="0" smtClean="0">
                <a:hlinkClick r:id="rId4"/>
              </a:rPr>
              <a:t>FHFAUrykEpDg7QawhIDABw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317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298</Words>
  <Application>Microsoft Macintosh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DoDDS-E</dc:creator>
  <cp:lastModifiedBy>Amy Evans</cp:lastModifiedBy>
  <cp:revision>13</cp:revision>
  <dcterms:created xsi:type="dcterms:W3CDTF">2013-09-19T11:39:22Z</dcterms:created>
  <dcterms:modified xsi:type="dcterms:W3CDTF">2013-09-23T17:56:08Z</dcterms:modified>
</cp:coreProperties>
</file>